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46"/>
  </p:notesMasterIdLst>
  <p:sldIdLst>
    <p:sldId id="256" r:id="rId2"/>
    <p:sldId id="257" r:id="rId3"/>
    <p:sldId id="260" r:id="rId4"/>
    <p:sldId id="262" r:id="rId5"/>
    <p:sldId id="265" r:id="rId6"/>
    <p:sldId id="283" r:id="rId7"/>
    <p:sldId id="258" r:id="rId8"/>
    <p:sldId id="266" r:id="rId9"/>
    <p:sldId id="268" r:id="rId10"/>
    <p:sldId id="276" r:id="rId11"/>
    <p:sldId id="277" r:id="rId12"/>
    <p:sldId id="303" r:id="rId13"/>
    <p:sldId id="267" r:id="rId14"/>
    <p:sldId id="269" r:id="rId15"/>
    <p:sldId id="305" r:id="rId16"/>
    <p:sldId id="306" r:id="rId17"/>
    <p:sldId id="307" r:id="rId18"/>
    <p:sldId id="270" r:id="rId19"/>
    <p:sldId id="272" r:id="rId20"/>
    <p:sldId id="273" r:id="rId21"/>
    <p:sldId id="302" r:id="rId22"/>
    <p:sldId id="301" r:id="rId23"/>
    <p:sldId id="279" r:id="rId24"/>
    <p:sldId id="275" r:id="rId25"/>
    <p:sldId id="259" r:id="rId26"/>
    <p:sldId id="280" r:id="rId27"/>
    <p:sldId id="284" r:id="rId28"/>
    <p:sldId id="304" r:id="rId29"/>
    <p:sldId id="274" r:id="rId30"/>
    <p:sldId id="281" r:id="rId31"/>
    <p:sldId id="299" r:id="rId32"/>
    <p:sldId id="285" r:id="rId33"/>
    <p:sldId id="286" r:id="rId34"/>
    <p:sldId id="308" r:id="rId35"/>
    <p:sldId id="287" r:id="rId36"/>
    <p:sldId id="291" r:id="rId37"/>
    <p:sldId id="289" r:id="rId38"/>
    <p:sldId id="294" r:id="rId39"/>
    <p:sldId id="300" r:id="rId40"/>
    <p:sldId id="295" r:id="rId41"/>
    <p:sldId id="296" r:id="rId42"/>
    <p:sldId id="297" r:id="rId43"/>
    <p:sldId id="290" r:id="rId44"/>
    <p:sldId id="282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711ED-1D7F-43D9-BF16-BC8EC7F98750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CCD0-FCEA-42DE-A585-F3F4FC9CEDE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16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5CCD0-FCEA-42DE-A585-F3F4FC9CEDE6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18C75C-E0A8-4628-9406-B143CA81840B}" type="datetimeFigureOut">
              <a:rPr lang="en-US" smtClean="0"/>
              <a:pPr/>
              <a:t>1/27/2015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1B114B-B3F2-479A-A32E-184AD30C5D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werpal.com)canadian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Off-grid Hydropower Status of Myanmar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7406640" cy="17526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b="1" dirty="0" smtClean="0"/>
              <a:t>The NEP Workshop on Off-Grid Electrification in Myanmar</a:t>
            </a:r>
            <a:endParaRPr lang="en-GB" dirty="0" smtClean="0"/>
          </a:p>
          <a:p>
            <a:pPr algn="ctr"/>
            <a:r>
              <a:rPr lang="en-US" dirty="0" smtClean="0"/>
              <a:t>Grand Ball Room,  </a:t>
            </a:r>
            <a:r>
              <a:rPr lang="en-US" dirty="0" err="1" smtClean="0"/>
              <a:t>Thingaha</a:t>
            </a:r>
            <a:r>
              <a:rPr lang="en-US" dirty="0" smtClean="0"/>
              <a:t> Hotel, Nay </a:t>
            </a:r>
            <a:r>
              <a:rPr lang="en-US" dirty="0" err="1" smtClean="0"/>
              <a:t>Pyi</a:t>
            </a:r>
            <a:r>
              <a:rPr lang="en-US" dirty="0" smtClean="0"/>
              <a:t> Taw </a:t>
            </a:r>
            <a:endParaRPr lang="en-GB" dirty="0" smtClean="0"/>
          </a:p>
          <a:p>
            <a:pPr algn="ctr"/>
            <a:r>
              <a:rPr lang="en-US" dirty="0" smtClean="0"/>
              <a:t>January 28-29, 2015</a:t>
            </a:r>
            <a:endParaRPr lang="en-GB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 G Ajith kumara</a:t>
            </a:r>
          </a:p>
          <a:p>
            <a:pPr algn="ctr"/>
            <a:r>
              <a:rPr lang="en-US" dirty="0" smtClean="0"/>
              <a:t>Ajith_pgk@yahoo.com</a:t>
            </a:r>
          </a:p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4" descr="http://www.homepower.com/sites/default/files/styles/article_image_main/public/articles/images/PowerPal%20in%20Honduras%20(3).fxd_.jpg?itok=bErM2EP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342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E:\Picture\Myanmar\DSCF95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57166"/>
            <a:ext cx="3949701" cy="2962276"/>
          </a:xfrm>
          <a:prstGeom prst="rect">
            <a:avLst/>
          </a:prstGeom>
          <a:noFill/>
        </p:spPr>
      </p:pic>
      <p:pic>
        <p:nvPicPr>
          <p:cNvPr id="1028" name="Picture 4" descr="E:\Picture\Myanmar\DSCF95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496"/>
            <a:ext cx="3786182" cy="3468028"/>
          </a:xfrm>
          <a:prstGeom prst="rect">
            <a:avLst/>
          </a:prstGeom>
          <a:noFill/>
        </p:spPr>
      </p:pic>
      <p:pic>
        <p:nvPicPr>
          <p:cNvPr id="1029" name="Picture 5" descr="E:\Picture\Myanmar\DSCF95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429000"/>
            <a:ext cx="3929090" cy="2946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786190"/>
            <a:ext cx="7498080" cy="1143000"/>
          </a:xfrm>
        </p:spPr>
        <p:txBody>
          <a:bodyPr/>
          <a:lstStyle/>
          <a:p>
            <a:r>
              <a:rPr lang="en-GB" dirty="0" smtClean="0"/>
              <a:t>Water wheel</a:t>
            </a:r>
            <a:endParaRPr lang="en-GB" dirty="0"/>
          </a:p>
        </p:txBody>
      </p:sp>
      <p:pic>
        <p:nvPicPr>
          <p:cNvPr id="2050" name="Picture 2" descr="E:\Picture\Myanmar\DSCF0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71868" cy="2678901"/>
          </a:xfrm>
          <a:prstGeom prst="rect">
            <a:avLst/>
          </a:prstGeom>
          <a:noFill/>
        </p:spPr>
      </p:pic>
      <p:pic>
        <p:nvPicPr>
          <p:cNvPr id="2051" name="Picture 3" descr="E:\Picture\Myanmar\DSCF00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857232"/>
            <a:ext cx="3939773" cy="525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HPP…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500174"/>
            <a:ext cx="8076464" cy="474822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Not required any form of approval/ permission</a:t>
            </a:r>
          </a:p>
          <a:p>
            <a:r>
              <a:rPr lang="en-US" dirty="0" smtClean="0"/>
              <a:t>Can be acquired only well income and water sources owned families</a:t>
            </a:r>
          </a:p>
          <a:p>
            <a:r>
              <a:rPr lang="en-US" dirty="0" smtClean="0"/>
              <a:t>Owners may supply electricity for few neighbors at Ks. 2,000 per bulb</a:t>
            </a:r>
          </a:p>
          <a:p>
            <a:r>
              <a:rPr lang="en-US" dirty="0" smtClean="0"/>
              <a:t>Owners use light as well as TV and audio system</a:t>
            </a:r>
          </a:p>
          <a:p>
            <a:r>
              <a:rPr lang="en-US" dirty="0" smtClean="0"/>
              <a:t>No significant bad impact on environment</a:t>
            </a:r>
          </a:p>
          <a:p>
            <a:r>
              <a:rPr lang="en-GB" dirty="0" smtClean="0"/>
              <a:t>Equipments can be purchased by cash only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HPP…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428736"/>
            <a:ext cx="8143900" cy="48196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Monthly O &amp; M cost Ks. 3,000 – 6,000</a:t>
            </a:r>
          </a:p>
          <a:p>
            <a:pPr lvl="1"/>
            <a:r>
              <a:rPr lang="en-US" dirty="0" smtClean="0"/>
              <a:t>Bearing life span 1 to 3 months</a:t>
            </a:r>
          </a:p>
          <a:p>
            <a:r>
              <a:rPr lang="en-US" dirty="0" smtClean="0"/>
              <a:t>Very poor power</a:t>
            </a:r>
          </a:p>
          <a:p>
            <a:pPr lvl="1"/>
            <a:r>
              <a:rPr lang="en-US" dirty="0" smtClean="0"/>
              <a:t>Voltage varies 150V – 260V</a:t>
            </a:r>
          </a:p>
          <a:p>
            <a:pPr lvl="1"/>
            <a:r>
              <a:rPr lang="en-US" dirty="0" smtClean="0"/>
              <a:t>Frequency varies 35Hz – 65Hz</a:t>
            </a:r>
          </a:p>
          <a:p>
            <a:pPr lvl="1"/>
            <a:r>
              <a:rPr lang="en-US" dirty="0" smtClean="0"/>
              <a:t>Not use controller </a:t>
            </a:r>
          </a:p>
          <a:p>
            <a:pPr lvl="1"/>
            <a:r>
              <a:rPr lang="en-US" dirty="0" smtClean="0"/>
              <a:t>Tube bulb with magnetic ballast and Incandescent bulb only use</a:t>
            </a:r>
          </a:p>
          <a:p>
            <a:r>
              <a:rPr lang="en-GB" dirty="0" smtClean="0"/>
              <a:t>Ready made (PMG) generator available in market</a:t>
            </a:r>
          </a:p>
          <a:p>
            <a:r>
              <a:rPr lang="en-GB" dirty="0" smtClean="0"/>
              <a:t>Turbine and housing manufacturing by local technicians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Village HPP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Invested by Private entrepreneur, community and DRD or two of these </a:t>
            </a:r>
          </a:p>
          <a:p>
            <a:r>
              <a:rPr lang="en-GB" dirty="0" smtClean="0"/>
              <a:t>Capacity range is 3kW to 75kW</a:t>
            </a:r>
          </a:p>
          <a:p>
            <a:r>
              <a:rPr lang="en-GB" dirty="0" smtClean="0"/>
              <a:t>Actual output is less than 50% of the designed power</a:t>
            </a:r>
          </a:p>
          <a:p>
            <a:r>
              <a:rPr lang="en-GB" dirty="0" smtClean="0"/>
              <a:t>Locally manufactured turbines use</a:t>
            </a:r>
          </a:p>
          <a:p>
            <a:r>
              <a:rPr lang="en-GB" dirty="0" smtClean="0"/>
              <a:t>Monthly energy cost is Ks. 300 to 3,000/= ( one project15,000)</a:t>
            </a:r>
          </a:p>
          <a:p>
            <a:r>
              <a:rPr lang="en-GB" dirty="0" smtClean="0"/>
              <a:t>Project implementation cost </a:t>
            </a:r>
            <a:r>
              <a:rPr lang="en-GB" dirty="0" err="1" smtClean="0"/>
              <a:t>upto</a:t>
            </a:r>
            <a:r>
              <a:rPr lang="en-GB" dirty="0" smtClean="0"/>
              <a:t> ks250,000 per HH</a:t>
            </a:r>
          </a:p>
          <a:p>
            <a:r>
              <a:rPr lang="en-GB" dirty="0" smtClean="0"/>
              <a:t>Energy demand 2 to 5 bulbs, TV Audio systems,  mobile phone and Rice cooker</a:t>
            </a:r>
          </a:p>
          <a:p>
            <a:r>
              <a:rPr lang="en-GB" dirty="0" smtClean="0"/>
              <a:t>Financing management not much transparent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E:\Picture\Myanmar\DSCF9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4857784" cy="3643338"/>
          </a:xfrm>
          <a:prstGeom prst="rect">
            <a:avLst/>
          </a:prstGeom>
          <a:noFill/>
        </p:spPr>
      </p:pic>
      <p:pic>
        <p:nvPicPr>
          <p:cNvPr id="5" name="Picture 2" descr="E:\Picture\Myanmar\DSCF96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143248"/>
            <a:ext cx="3949701" cy="2962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Picture\Myanmar\DSCF9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3714776" cy="2786082"/>
          </a:xfrm>
          <a:prstGeom prst="rect">
            <a:avLst/>
          </a:prstGeom>
          <a:noFill/>
        </p:spPr>
      </p:pic>
      <p:pic>
        <p:nvPicPr>
          <p:cNvPr id="7" name="Picture 2" descr="E:\Picture\Myanmar\DSCF91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000372"/>
            <a:ext cx="3810026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 descr="E:\Picture\Myanmar\DSCF91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1"/>
            <a:ext cx="7858180" cy="5893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Village HPP... </a:t>
            </a:r>
            <a:r>
              <a:rPr lang="en-GB" sz="3200" dirty="0" smtClean="0">
                <a:solidFill>
                  <a:srgbClr val="FF0000"/>
                </a:solidFill>
              </a:rPr>
              <a:t>Private owned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r>
              <a:rPr lang="en-GB" dirty="0" smtClean="0"/>
              <a:t>Started targeting own industry</a:t>
            </a:r>
          </a:p>
          <a:p>
            <a:r>
              <a:rPr lang="en-GB" dirty="0" smtClean="0"/>
              <a:t>2 projects in Shan state based on grain crusher, rice mill and oil expeller</a:t>
            </a:r>
          </a:p>
          <a:p>
            <a:r>
              <a:rPr lang="en-GB" dirty="0" smtClean="0"/>
              <a:t>One project from </a:t>
            </a:r>
            <a:r>
              <a:rPr lang="en-GB" dirty="0" err="1" smtClean="0"/>
              <a:t>Sagaing</a:t>
            </a:r>
            <a:r>
              <a:rPr lang="en-GB" dirty="0" smtClean="0"/>
              <a:t> state based on turbine manufacturing</a:t>
            </a:r>
          </a:p>
          <a:p>
            <a:r>
              <a:rPr lang="en-GB" dirty="0" smtClean="0"/>
              <a:t>Owners have technical capacity for O &amp; M</a:t>
            </a:r>
          </a:p>
          <a:p>
            <a:r>
              <a:rPr lang="en-GB" dirty="0" smtClean="0"/>
              <a:t>Do not deal with banks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Village HPP... </a:t>
            </a:r>
            <a:r>
              <a:rPr lang="en-GB" sz="3200" dirty="0" smtClean="0">
                <a:solidFill>
                  <a:srgbClr val="FF0000"/>
                </a:solidFill>
              </a:rPr>
              <a:t>Community based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Project starting</a:t>
            </a:r>
          </a:p>
          <a:p>
            <a:pPr lvl="1"/>
            <a:r>
              <a:rPr lang="en-GB" dirty="0" smtClean="0"/>
              <a:t>By practicing neighbour village HPP or</a:t>
            </a:r>
          </a:p>
          <a:p>
            <a:pPr lvl="1"/>
            <a:r>
              <a:rPr lang="en-GB" dirty="0" smtClean="0"/>
              <a:t>By encouraging hydro power developer or manufacturer</a:t>
            </a:r>
          </a:p>
          <a:p>
            <a:r>
              <a:rPr lang="en-GB" dirty="0" smtClean="0"/>
              <a:t>Per house invest </a:t>
            </a:r>
            <a:r>
              <a:rPr lang="en-GB" dirty="0" smtClean="0"/>
              <a:t> </a:t>
            </a:r>
            <a:r>
              <a:rPr lang="en-GB" dirty="0" smtClean="0"/>
              <a:t>up to </a:t>
            </a:r>
            <a:r>
              <a:rPr lang="en-GB" dirty="0" smtClean="0"/>
              <a:t>Ks. 250,000</a:t>
            </a:r>
            <a:endParaRPr lang="en-GB" dirty="0" smtClean="0"/>
          </a:p>
          <a:p>
            <a:r>
              <a:rPr lang="en-GB" dirty="0" smtClean="0"/>
              <a:t>All advices are taken from  developer/ machine suppliers</a:t>
            </a:r>
          </a:p>
          <a:p>
            <a:r>
              <a:rPr lang="en-GB" dirty="0" smtClean="0"/>
              <a:t>Electricity consumer society run with mutual understand</a:t>
            </a:r>
          </a:p>
          <a:p>
            <a:r>
              <a:rPr lang="en-GB" dirty="0" smtClean="0"/>
              <a:t>Written approval not required</a:t>
            </a:r>
          </a:p>
          <a:p>
            <a:r>
              <a:rPr lang="en-GB" dirty="0" smtClean="0"/>
              <a:t>Social, financial or technical record  are not maintaining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Visited Hydro power projects</a:t>
            </a:r>
          </a:p>
          <a:p>
            <a:r>
              <a:rPr lang="en-US" dirty="0" smtClean="0"/>
              <a:t>Categories of hydro power projects</a:t>
            </a:r>
          </a:p>
          <a:p>
            <a:r>
              <a:rPr lang="en-US" dirty="0" smtClean="0"/>
              <a:t>Characteristics of Hydro power</a:t>
            </a:r>
          </a:p>
          <a:p>
            <a:r>
              <a:rPr lang="en-US" dirty="0" smtClean="0"/>
              <a:t>Technical status</a:t>
            </a:r>
          </a:p>
          <a:p>
            <a:r>
              <a:rPr lang="en-US" dirty="0" smtClean="0"/>
              <a:t>Hydro power service providers</a:t>
            </a:r>
          </a:p>
          <a:p>
            <a:r>
              <a:rPr lang="en-US" dirty="0" smtClean="0"/>
              <a:t>Comparison </a:t>
            </a:r>
            <a:r>
              <a:rPr lang="en-US" dirty="0" smtClean="0"/>
              <a:t>with Sri Lanka off grid Hydro power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Village HPP... </a:t>
            </a:r>
            <a:r>
              <a:rPr lang="en-GB" sz="3200" dirty="0" smtClean="0">
                <a:solidFill>
                  <a:srgbClr val="FF0000"/>
                </a:solidFill>
              </a:rPr>
              <a:t>DRD developed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285860"/>
            <a:ext cx="7933588" cy="4962540"/>
          </a:xfrm>
        </p:spPr>
        <p:txBody>
          <a:bodyPr>
            <a:normAutofit/>
          </a:bodyPr>
          <a:lstStyle/>
          <a:p>
            <a:r>
              <a:rPr lang="en-GB" dirty="0" smtClean="0"/>
              <a:t>DRD fully funded and contractor selected by tender calling</a:t>
            </a:r>
          </a:p>
          <a:p>
            <a:r>
              <a:rPr lang="en-GB" dirty="0" smtClean="0"/>
              <a:t>Capacity less than 20kW</a:t>
            </a:r>
          </a:p>
          <a:p>
            <a:r>
              <a:rPr lang="en-GB" dirty="0" smtClean="0"/>
              <a:t>O &amp; M by community</a:t>
            </a:r>
          </a:p>
          <a:p>
            <a:r>
              <a:rPr lang="en-GB" dirty="0" smtClean="0"/>
              <a:t>Beneficiaries have little aware on income</a:t>
            </a:r>
          </a:p>
          <a:p>
            <a:r>
              <a:rPr lang="en-GB" dirty="0" smtClean="0"/>
              <a:t>Very poor specification in tender documents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Village HPP general comment- policy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DRD has been started 100% funded HP development last couple of years </a:t>
            </a:r>
          </a:p>
          <a:p>
            <a:r>
              <a:rPr lang="en-GB" dirty="0" smtClean="0"/>
              <a:t>No recording/ registration methods of projects</a:t>
            </a:r>
          </a:p>
          <a:p>
            <a:r>
              <a:rPr lang="en-GB" dirty="0" smtClean="0"/>
              <a:t>Local governments have supported for some projects in financing and technically </a:t>
            </a:r>
          </a:p>
          <a:p>
            <a:r>
              <a:rPr lang="en-GB" dirty="0" smtClean="0"/>
              <a:t>Monthly charge based on nos. of appliances or fix rate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Village HPP general comment- Social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Over 80% of beneficiaries are farmers and the balance is retails seller,  labours(skilled, unskilled)</a:t>
            </a:r>
          </a:p>
          <a:p>
            <a:r>
              <a:rPr lang="en-GB" dirty="0" smtClean="0"/>
              <a:t>Businessmen,  labours(skilled, unskilled)</a:t>
            </a:r>
          </a:p>
          <a:p>
            <a:r>
              <a:rPr lang="en-GB" dirty="0" smtClean="0"/>
              <a:t> Monthly energy consumption 4kWh- 75kWh</a:t>
            </a:r>
          </a:p>
          <a:p>
            <a:r>
              <a:rPr lang="en-GB" dirty="0" smtClean="0"/>
              <a:t>Major electricity usages are Lighting,  Audio/ video, Phone.(rice cooker)</a:t>
            </a:r>
          </a:p>
          <a:p>
            <a:r>
              <a:rPr lang="en-GB" dirty="0" smtClean="0"/>
              <a:t> Freely electricity supply for community centres, School and monastery</a:t>
            </a:r>
          </a:p>
          <a:p>
            <a:r>
              <a:rPr lang="en-GB" dirty="0" smtClean="0"/>
              <a:t>Project manage with mutual understand and no record minutes </a:t>
            </a:r>
          </a:p>
          <a:p>
            <a:r>
              <a:rPr lang="en-GB" dirty="0" smtClean="0"/>
              <a:t>Project developing and purchasing through a single person or a company </a:t>
            </a:r>
          </a:p>
          <a:p>
            <a:r>
              <a:rPr lang="en-GB" dirty="0" smtClean="0"/>
              <a:t>Very poor safety level (not use RCCBs, MCBs or fuses)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Village HPP general comment- Technical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Turbine are not match for the site specification</a:t>
            </a:r>
          </a:p>
          <a:p>
            <a:r>
              <a:rPr lang="en-GB" dirty="0" smtClean="0"/>
              <a:t>Not use a control system (fix load/ sluice gate control)very poor quality power (150V- 260V and 35Hz to 70Hz) </a:t>
            </a:r>
          </a:p>
          <a:p>
            <a:r>
              <a:rPr lang="en-GB" dirty="0" smtClean="0"/>
              <a:t>Hidden cost to maintain </a:t>
            </a:r>
            <a:r>
              <a:rPr lang="en-GB" dirty="0" smtClean="0"/>
              <a:t>appliances</a:t>
            </a:r>
            <a:endParaRPr lang="en-GB" dirty="0" smtClean="0"/>
          </a:p>
          <a:p>
            <a:r>
              <a:rPr lang="en-GB" dirty="0" smtClean="0"/>
              <a:t>Voltage stabilizer has to be used with TV and audio system</a:t>
            </a:r>
          </a:p>
          <a:p>
            <a:r>
              <a:rPr lang="en-GB" dirty="0" smtClean="0"/>
              <a:t>Project failure rate is unacceptable level and maintenance cost is  very high</a:t>
            </a:r>
          </a:p>
          <a:p>
            <a:r>
              <a:rPr lang="en-GB" dirty="0" smtClean="0"/>
              <a:t>Over all efficiency is less than 30% </a:t>
            </a:r>
          </a:p>
          <a:p>
            <a:r>
              <a:rPr lang="en-GB" dirty="0" smtClean="0"/>
              <a:t>Machines life time is 3 – 10 year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Village HPP....Technical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/>
          </a:bodyPr>
          <a:lstStyle/>
          <a:p>
            <a:r>
              <a:rPr lang="en-GB" dirty="0" smtClean="0"/>
              <a:t>Locally made turbines</a:t>
            </a:r>
          </a:p>
          <a:p>
            <a:r>
              <a:rPr lang="en-GB" dirty="0" smtClean="0"/>
              <a:t>Little knowledge on critical aspects on turbine (speed matching, controlling, bearing selection, finishing or turbine) </a:t>
            </a:r>
          </a:p>
          <a:p>
            <a:r>
              <a:rPr lang="en-GB" dirty="0" smtClean="0"/>
              <a:t>Some projects abandoned due to endless failures</a:t>
            </a:r>
          </a:p>
          <a:p>
            <a:r>
              <a:rPr lang="en-GB" dirty="0" smtClean="0"/>
              <a:t>Poor workshop facility (very old lathe and drills)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pricing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000108"/>
            <a:ext cx="7498080" cy="4800600"/>
          </a:xfrm>
        </p:spPr>
        <p:txBody>
          <a:bodyPr/>
          <a:lstStyle/>
          <a:p>
            <a:r>
              <a:rPr lang="en-GB" dirty="0" smtClean="0"/>
              <a:t>Energy cost vary Ks. 40 -250 per kWh</a:t>
            </a:r>
          </a:p>
          <a:p>
            <a:r>
              <a:rPr lang="en-GB" dirty="0" smtClean="0"/>
              <a:t>Energy consumption 5kWh to 70kWh per month</a:t>
            </a:r>
          </a:p>
          <a:p>
            <a:r>
              <a:rPr lang="en-GB" dirty="0" smtClean="0"/>
              <a:t>Major electricity demand for 2 to 5 bulbs, TV/ Audio, phone charge , Rice cooker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Government  Hydro power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28736"/>
            <a:ext cx="7498080" cy="4800600"/>
          </a:xfrm>
        </p:spPr>
        <p:txBody>
          <a:bodyPr/>
          <a:lstStyle/>
          <a:p>
            <a:r>
              <a:rPr lang="en-GB" dirty="0" smtClean="0"/>
              <a:t>DHPI has developed in 1980s and1990s</a:t>
            </a:r>
          </a:p>
          <a:p>
            <a:r>
              <a:rPr lang="en-GB" dirty="0" smtClean="0"/>
              <a:t>ESE tariff structure apply</a:t>
            </a:r>
          </a:p>
          <a:p>
            <a:r>
              <a:rPr lang="en-GB" dirty="0" smtClean="0"/>
              <a:t>Capacity is 200kW to 1500kW</a:t>
            </a:r>
          </a:p>
          <a:p>
            <a:r>
              <a:rPr lang="en-GB" dirty="0" smtClean="0"/>
              <a:t>Imported machineries use</a:t>
            </a:r>
          </a:p>
          <a:p>
            <a:r>
              <a:rPr lang="en-GB" dirty="0" smtClean="0"/>
              <a:t>11kV transmission line with multiple nos. Of step down transformers</a:t>
            </a:r>
          </a:p>
          <a:p>
            <a:r>
              <a:rPr lang="en-GB" dirty="0" smtClean="0"/>
              <a:t>Regularly fail bearing,  generator and electronics components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Government  Hydro power 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Var</a:t>
            </a:r>
            <a:r>
              <a:rPr lang="en-GB" dirty="0" smtClean="0"/>
              <a:t> HPP bearing fail 5 time per year</a:t>
            </a:r>
          </a:p>
          <a:p>
            <a:r>
              <a:rPr lang="en-GB" dirty="0" err="1" smtClean="0"/>
              <a:t>Laiva</a:t>
            </a:r>
            <a:r>
              <a:rPr lang="en-GB" dirty="0" smtClean="0"/>
              <a:t> HPP diode fail few times per year</a:t>
            </a:r>
          </a:p>
          <a:p>
            <a:r>
              <a:rPr lang="en-GB" dirty="0" smtClean="0"/>
              <a:t>Very poor attention on maintenance activities(non of flow controller functioning)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E:\Picture\Myanmar\DSCF9794.JPG"/>
          <p:cNvPicPr>
            <a:picLocks noGrp="1" noChangeAspect="1" noChangeArrowheads="1"/>
          </p:cNvPicPr>
          <p:nvPr>
            <p:ph idx="1"/>
          </p:nvPr>
        </p:nvPicPr>
        <p:blipFill>
          <a:blip cstate="print"/>
          <a:srcRect/>
          <a:stretch>
            <a:fillRect/>
          </a:stretch>
        </p:blipFill>
        <p:spPr bwMode="auto">
          <a:xfrm>
            <a:off x="142844" y="0"/>
            <a:ext cx="3373443" cy="2530082"/>
          </a:xfrm>
          <a:prstGeom prst="rect">
            <a:avLst/>
          </a:prstGeom>
          <a:noFill/>
        </p:spPr>
      </p:pic>
      <p:pic>
        <p:nvPicPr>
          <p:cNvPr id="5" name="Picture 2" descr="E:\Picture\Myanmar\DSCF9886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143372" y="1357298"/>
            <a:ext cx="3524275" cy="2643206"/>
          </a:xfrm>
          <a:prstGeom prst="rect">
            <a:avLst/>
          </a:prstGeom>
          <a:noFill/>
        </p:spPr>
      </p:pic>
      <p:pic>
        <p:nvPicPr>
          <p:cNvPr id="6" name="Picture 3" descr="E:\Picture\Myanmar\DSCF9936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0" y="2928934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Service providers</a:t>
            </a:r>
            <a:r>
              <a:rPr lang="en-GB" sz="3600" dirty="0" smtClean="0"/>
              <a:t>(Domestic and village HPPs)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Hydro power developer</a:t>
            </a:r>
          </a:p>
          <a:p>
            <a:pPr lvl="1"/>
            <a:r>
              <a:rPr lang="en-GB" dirty="0" smtClean="0"/>
              <a:t>Acting as an intermediary linking villagers with equipment suppliers</a:t>
            </a:r>
          </a:p>
          <a:p>
            <a:pPr lvl="1"/>
            <a:r>
              <a:rPr lang="en-GB" dirty="0" smtClean="0"/>
              <a:t>Advice on technical, social and financial aspects</a:t>
            </a:r>
          </a:p>
          <a:p>
            <a:pPr lvl="1"/>
            <a:r>
              <a:rPr lang="en-GB" dirty="0" smtClean="0"/>
              <a:t>Supply all equipment and earn profit</a:t>
            </a:r>
          </a:p>
          <a:p>
            <a:pPr lvl="1"/>
            <a:r>
              <a:rPr lang="en-GB" dirty="0" smtClean="0"/>
              <a:t>Contribute for maintenance work</a:t>
            </a:r>
          </a:p>
          <a:p>
            <a:r>
              <a:rPr lang="en-GB" dirty="0" smtClean="0"/>
              <a:t>Machine manufacturer</a:t>
            </a:r>
          </a:p>
          <a:p>
            <a:pPr lvl="1"/>
            <a:r>
              <a:rPr lang="en-GB" dirty="0" smtClean="0"/>
              <a:t>Manufacture turbines, penstock(steel) panel board</a:t>
            </a:r>
          </a:p>
          <a:p>
            <a:pPr lvl="1"/>
            <a:r>
              <a:rPr lang="en-GB" dirty="0" smtClean="0"/>
              <a:t>Act as a developer also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icture\Myanmar\New Folder\DSCF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0"/>
            <a:ext cx="4456117" cy="3342088"/>
          </a:xfrm>
          <a:prstGeom prst="rect">
            <a:avLst/>
          </a:prstGeom>
          <a:noFill/>
        </p:spPr>
      </p:pic>
      <p:pic>
        <p:nvPicPr>
          <p:cNvPr id="5" name="Picture 3" descr="E:\Picture\Myanmar\New Folder\DSCF95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357562"/>
            <a:ext cx="4286280" cy="321471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786446" y="714356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35kW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200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own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35608" y="4357694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200W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0"/>
            <a:ext cx="7208358" cy="6540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LCC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642918"/>
          <a:ext cx="8929718" cy="4357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674"/>
                <a:gridCol w="1275674"/>
                <a:gridCol w="1275674"/>
                <a:gridCol w="1275674"/>
                <a:gridCol w="1275674"/>
                <a:gridCol w="1275674"/>
                <a:gridCol w="1275674"/>
              </a:tblGrid>
              <a:tr h="46431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Project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Actual power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Investment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15yrs 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LCC @10% discount rate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ks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/kWh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Capacity cost @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20yrs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(Ks/kW)</a:t>
                      </a:r>
                    </a:p>
                  </a:txBody>
                  <a:tcPr marL="9525" marR="9525" marT="9525" marB="0" anchor="b"/>
                </a:tc>
              </a:tr>
              <a:tr h="6161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Amount(Ks)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NPV @ 10% discounted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Domestic HPP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0.25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600,000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600,000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220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6,000,000 </a:t>
                      </a:r>
                    </a:p>
                  </a:txBody>
                  <a:tcPr marL="9525" marR="9525" marT="9525" marB="0" anchor="b"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Pan Oo Tang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25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60,000,000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188,305,703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380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7,900,000 </a:t>
                      </a:r>
                    </a:p>
                  </a:txBody>
                  <a:tcPr marL="9525" marR="9525" marT="9525" marB="0" anchor="b"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Mong In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5,000,000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5,000,000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12,000,000 </a:t>
                      </a:r>
                    </a:p>
                  </a:txBody>
                  <a:tcPr marL="9525" marR="9525" marT="9525" marB="0" anchor="b"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Owe Kong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15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50,000,000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50,000,000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6,650,000 </a:t>
                      </a:r>
                    </a:p>
                  </a:txBody>
                  <a:tcPr marL="9525" marR="9525" marT="9525" marB="0" anchor="b"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Ming In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500,000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500,000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860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7,500,000 </a:t>
                      </a:r>
                    </a:p>
                  </a:txBody>
                  <a:tcPr marL="9525" marR="9525" marT="9525" marB="0" anchor="b"/>
                </a:tc>
              </a:tr>
              <a:tr h="5462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Laouk Lon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10,000,000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13,310,000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376,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4,100,000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6786578" y="5072074"/>
            <a:ext cx="1357322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35Ks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LCC analysis...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4282" y="1214422"/>
            <a:ext cx="8501122" cy="54292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practicing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advance technology 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(use in developing countries)</a:t>
            </a:r>
            <a:endParaRPr kumimoji="0" lang="en-GB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baseline="0" dirty="0" smtClean="0"/>
              <a:t>Energy</a:t>
            </a:r>
            <a:r>
              <a:rPr lang="en-GB" sz="2400" dirty="0" smtClean="0"/>
              <a:t> cost(</a:t>
            </a:r>
            <a:r>
              <a:rPr lang="en-GB" sz="2400" dirty="0" err="1" smtClean="0"/>
              <a:t>ks</a:t>
            </a:r>
            <a:r>
              <a:rPr lang="en-GB" sz="2400" dirty="0" smtClean="0"/>
              <a:t>/kWh) can be reduced up to 20% -50%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dirty="0" smtClean="0"/>
              <a:t>Capacity cost(Ks/kW) can be reduced </a:t>
            </a:r>
            <a:r>
              <a:rPr lang="en-GB" sz="2400" dirty="0" err="1" smtClean="0"/>
              <a:t>upto</a:t>
            </a:r>
            <a:r>
              <a:rPr lang="en-GB" sz="2400" dirty="0" smtClean="0"/>
              <a:t> 20% to 50% (based on 20years LCC)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3200" dirty="0" smtClean="0"/>
              <a:t>Cost variation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dirty="0" smtClean="0"/>
              <a:t>Project cost increases 20% - 50%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dirty="0" smtClean="0"/>
              <a:t>Life time increase over 20 years (3 times)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dirty="0" smtClean="0"/>
              <a:t>O and M cost reduce </a:t>
            </a:r>
            <a:r>
              <a:rPr lang="en-GB" sz="2400" dirty="0" err="1" smtClean="0"/>
              <a:t>upto</a:t>
            </a:r>
            <a:r>
              <a:rPr lang="en-GB" sz="2400" dirty="0" smtClean="0"/>
              <a:t> 50%</a:t>
            </a:r>
          </a:p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GB" sz="2400" dirty="0" smtClean="0"/>
              <a:t>Energy generation increase about 50% 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with Sri Lanka 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Community based concept</a:t>
            </a:r>
          </a:p>
          <a:p>
            <a:r>
              <a:rPr lang="en-GB" dirty="0" smtClean="0"/>
              <a:t>Project implementation cost </a:t>
            </a:r>
          </a:p>
          <a:p>
            <a:r>
              <a:rPr lang="en-GB" dirty="0" smtClean="0"/>
              <a:t>Technology</a:t>
            </a:r>
          </a:p>
          <a:p>
            <a:r>
              <a:rPr lang="en-GB" dirty="0" smtClean="0"/>
              <a:t>Project O &amp; M expenses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Community based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Registering in local government as a welfare society(Electricity consumer society, ECS)</a:t>
            </a:r>
          </a:p>
          <a:p>
            <a:r>
              <a:rPr lang="en-GB" dirty="0" smtClean="0"/>
              <a:t>Main posts of society are adviser,  president, secretary, treasurer and working committee</a:t>
            </a:r>
          </a:p>
          <a:p>
            <a:r>
              <a:rPr lang="en-GB" dirty="0" smtClean="0"/>
              <a:t>Maintain minutes of each meeting</a:t>
            </a:r>
          </a:p>
          <a:p>
            <a:r>
              <a:rPr lang="en-GB" dirty="0" smtClean="0"/>
              <a:t>General meeting calls quarterly and emergency meeting call to get special occasions</a:t>
            </a:r>
          </a:p>
          <a:p>
            <a:r>
              <a:rPr lang="en-GB" dirty="0" smtClean="0"/>
              <a:t>Pass the annual budget </a:t>
            </a:r>
          </a:p>
          <a:p>
            <a:r>
              <a:rPr lang="en-GB" dirty="0" smtClean="0"/>
              <a:t>20% to 40% project cost is in-kind labour and materials</a:t>
            </a:r>
          </a:p>
          <a:p>
            <a:r>
              <a:rPr lang="en-GB" dirty="0" smtClean="0"/>
              <a:t>All construction doing by members with guidance of the developer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Community based..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4800600"/>
          </a:xfrm>
        </p:spPr>
        <p:txBody>
          <a:bodyPr/>
          <a:lstStyle/>
          <a:p>
            <a:r>
              <a:rPr lang="en-GB" dirty="0" smtClean="0"/>
              <a:t>Maintain bank account and monthly saving deposits</a:t>
            </a:r>
          </a:p>
          <a:p>
            <a:r>
              <a:rPr lang="en-GB" dirty="0" smtClean="0"/>
              <a:t>Two of president, secretary and treasurer have to be present to withdraw money from account</a:t>
            </a:r>
          </a:p>
          <a:p>
            <a:r>
              <a:rPr lang="en-GB" dirty="0" smtClean="0"/>
              <a:t>ECS management has to be change annually</a:t>
            </a:r>
          </a:p>
          <a:p>
            <a:r>
              <a:rPr lang="en-GB" dirty="0" smtClean="0"/>
              <a:t>Knowledge sharing between ECS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27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454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4110" cy="455296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Developer</a:t>
            </a:r>
          </a:p>
          <a:p>
            <a:pPr lvl="1"/>
            <a:r>
              <a:rPr lang="en-GB" dirty="0" smtClean="0"/>
              <a:t>Facilitate between villages and all other stakeholder</a:t>
            </a:r>
          </a:p>
          <a:p>
            <a:pPr lvl="1"/>
            <a:r>
              <a:rPr lang="en-GB" dirty="0" smtClean="0"/>
              <a:t>Manage technical,  project, social and financial areas</a:t>
            </a:r>
          </a:p>
          <a:p>
            <a:r>
              <a:rPr lang="en-GB" dirty="0" smtClean="0"/>
              <a:t>Manufacturer</a:t>
            </a:r>
          </a:p>
          <a:p>
            <a:pPr lvl="1"/>
            <a:r>
              <a:rPr lang="en-GB" dirty="0" smtClean="0"/>
              <a:t>Design and manufacture according to site specification</a:t>
            </a:r>
          </a:p>
          <a:p>
            <a:pPr lvl="1"/>
            <a:r>
              <a:rPr lang="en-GB" dirty="0" smtClean="0"/>
              <a:t>Install and commissioning</a:t>
            </a:r>
          </a:p>
          <a:p>
            <a:pPr lvl="1"/>
            <a:r>
              <a:rPr lang="en-GB" dirty="0" smtClean="0"/>
              <a:t>Maintenance</a:t>
            </a:r>
          </a:p>
          <a:p>
            <a:pPr lvl="1"/>
            <a:r>
              <a:rPr lang="en-GB" dirty="0" smtClean="0"/>
              <a:t>Mechanical and electrical parts manufacturers </a:t>
            </a:r>
          </a:p>
          <a:p>
            <a:r>
              <a:rPr lang="en-GB" dirty="0" smtClean="0"/>
              <a:t>Main components</a:t>
            </a:r>
          </a:p>
          <a:p>
            <a:pPr lvl="1"/>
            <a:r>
              <a:rPr lang="en-GB" dirty="0" smtClean="0"/>
              <a:t>Water intake, Head race, </a:t>
            </a:r>
            <a:r>
              <a:rPr lang="en-GB" dirty="0" err="1" smtClean="0"/>
              <a:t>Forebay</a:t>
            </a:r>
            <a:r>
              <a:rPr lang="en-GB" dirty="0" smtClean="0"/>
              <a:t> tank Penstock, Turbine, Generator, Controller, Distribution panel, Distribution line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Forebay</a:t>
            </a:r>
            <a:r>
              <a:rPr lang="en-GB" dirty="0" smtClean="0"/>
              <a:t> tank</a:t>
            </a:r>
            <a:endParaRPr lang="en-GB" dirty="0"/>
          </a:p>
        </p:txBody>
      </p:sp>
      <p:grpSp>
        <p:nvGrpSpPr>
          <p:cNvPr id="4" name="Content Placeholder 3"/>
          <p:cNvGrpSpPr>
            <a:grpSpLocks noGrp="1"/>
          </p:cNvGrpSpPr>
          <p:nvPr/>
        </p:nvGrpSpPr>
        <p:grpSpPr>
          <a:xfrm>
            <a:off x="1435100" y="2214554"/>
            <a:ext cx="5280040" cy="4033846"/>
            <a:chOff x="609600" y="1447800"/>
            <a:chExt cx="5486400" cy="5638800"/>
          </a:xfrm>
        </p:grpSpPr>
        <p:cxnSp>
          <p:nvCxnSpPr>
            <p:cNvPr id="5" name="Straight Connector 4"/>
            <p:cNvCxnSpPr/>
            <p:nvPr/>
          </p:nvCxnSpPr>
          <p:spPr>
            <a:xfrm rot="10800000" flipV="1">
              <a:off x="1219200" y="2438400"/>
              <a:ext cx="533400" cy="3048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19200" y="2743200"/>
              <a:ext cx="3352800" cy="20574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667000" y="1905000"/>
              <a:ext cx="3352800" cy="20574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V="1">
              <a:off x="115094" y="3848894"/>
              <a:ext cx="2284412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295400" y="1447800"/>
              <a:ext cx="990600" cy="6858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09600" y="1752600"/>
              <a:ext cx="1143000" cy="685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286000" y="1905000"/>
              <a:ext cx="381000" cy="2286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1562100" y="2628900"/>
              <a:ext cx="38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4572000" y="3962400"/>
              <a:ext cx="1447800" cy="8382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V="1">
              <a:off x="3467894" y="5904706"/>
              <a:ext cx="2284412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V="1">
              <a:off x="4915694" y="5066506"/>
              <a:ext cx="2284412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 flipV="1">
              <a:off x="1752600" y="2514600"/>
              <a:ext cx="534988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095500" y="5372100"/>
              <a:ext cx="838200" cy="1588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744788" y="4191000"/>
              <a:ext cx="3351212" cy="205740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2096294" y="2323306"/>
              <a:ext cx="38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295400" y="5029200"/>
              <a:ext cx="335280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V="1">
              <a:off x="4648200" y="6248400"/>
              <a:ext cx="1447800" cy="838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 flipV="1">
              <a:off x="1295400" y="4191000"/>
              <a:ext cx="1447800" cy="83820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172494" y="5447506"/>
              <a:ext cx="838200" cy="1588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544094" y="4533106"/>
              <a:ext cx="838200" cy="1588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3620294" y="4609306"/>
              <a:ext cx="838200" cy="1588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590800" y="4800600"/>
              <a:ext cx="1981200" cy="2286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V="1">
              <a:off x="1562894" y="3009106"/>
              <a:ext cx="2284412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 flipV="1">
              <a:off x="2514600" y="4114800"/>
              <a:ext cx="1447800" cy="83820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 flipV="1">
              <a:off x="2590800" y="4191000"/>
              <a:ext cx="1447800" cy="83820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lowchart: Connector 29"/>
            <p:cNvSpPr/>
            <p:nvPr/>
          </p:nvSpPr>
          <p:spPr>
            <a:xfrm>
              <a:off x="2209800" y="5410200"/>
              <a:ext cx="228600" cy="1524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/>
            <p:cNvSpPr/>
            <p:nvPr/>
          </p:nvSpPr>
          <p:spPr>
            <a:xfrm>
              <a:off x="4267200" y="6705600"/>
              <a:ext cx="228600" cy="1524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3810000" y="4038600"/>
              <a:ext cx="1981200" cy="2286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962400" y="3962400"/>
              <a:ext cx="1981200" cy="2286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 rot="5400000">
            <a:off x="2321703" y="3536157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500298" y="3714752"/>
            <a:ext cx="50006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2857488" y="371475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Magnetic Disk 42"/>
          <p:cNvSpPr/>
          <p:nvPr/>
        </p:nvSpPr>
        <p:spPr>
          <a:xfrm rot="6818525">
            <a:off x="6258762" y="5105433"/>
            <a:ext cx="571504" cy="171679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ular Callout 43"/>
          <p:cNvSpPr/>
          <p:nvPr/>
        </p:nvSpPr>
        <p:spPr>
          <a:xfrm>
            <a:off x="5143504" y="1857364"/>
            <a:ext cx="1500198" cy="642942"/>
          </a:xfrm>
          <a:prstGeom prst="wedgeRectCallout">
            <a:avLst>
              <a:gd name="adj1" fmla="val -128395"/>
              <a:gd name="adj2" fmla="val 351126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Short wall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6" name="Up Arrow 45"/>
          <p:cNvSpPr/>
          <p:nvPr/>
        </p:nvSpPr>
        <p:spPr>
          <a:xfrm rot="6841214">
            <a:off x="2143224" y="2214261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ular Callout 46"/>
          <p:cNvSpPr/>
          <p:nvPr/>
        </p:nvSpPr>
        <p:spPr>
          <a:xfrm>
            <a:off x="7215206" y="1857364"/>
            <a:ext cx="1500198" cy="642942"/>
          </a:xfrm>
          <a:prstGeom prst="wedgeRectCallout">
            <a:avLst>
              <a:gd name="adj1" fmla="val -147218"/>
              <a:gd name="adj2" fmla="val 300931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Trash rack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Rectangular Callout 47"/>
          <p:cNvSpPr/>
          <p:nvPr/>
        </p:nvSpPr>
        <p:spPr>
          <a:xfrm>
            <a:off x="0" y="5429264"/>
            <a:ext cx="1990740" cy="642942"/>
          </a:xfrm>
          <a:prstGeom prst="wedgeRectCallout">
            <a:avLst>
              <a:gd name="adj1" fmla="val 99917"/>
              <a:gd name="adj2" fmla="val -88087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Flush outs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Rectangular Callout 48"/>
          <p:cNvSpPr/>
          <p:nvPr/>
        </p:nvSpPr>
        <p:spPr>
          <a:xfrm>
            <a:off x="0" y="5429264"/>
            <a:ext cx="1990740" cy="642942"/>
          </a:xfrm>
          <a:prstGeom prst="wedgeRectCallout">
            <a:avLst>
              <a:gd name="adj1" fmla="val 200564"/>
              <a:gd name="adj2" fmla="val 43678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Flush outs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0" name="Rectangular Callout 49"/>
          <p:cNvSpPr/>
          <p:nvPr/>
        </p:nvSpPr>
        <p:spPr>
          <a:xfrm>
            <a:off x="0" y="3500438"/>
            <a:ext cx="1990740" cy="642942"/>
          </a:xfrm>
          <a:prstGeom prst="wedgeRectCallout">
            <a:avLst>
              <a:gd name="adj1" fmla="val 88434"/>
              <a:gd name="adj2" fmla="val -4427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Spill way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6715140" y="4214818"/>
            <a:ext cx="1990740" cy="642942"/>
          </a:xfrm>
          <a:prstGeom prst="wedgeRectCallout">
            <a:avLst>
              <a:gd name="adj1" fmla="val -41258"/>
              <a:gd name="adj2" fmla="val 190081"/>
            </a:avLst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Penstock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10800000" flipV="1">
            <a:off x="3357555" y="4758199"/>
            <a:ext cx="1393344" cy="59962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 flipV="1">
            <a:off x="3321532" y="4686761"/>
            <a:ext cx="1393344" cy="59962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 flipV="1">
            <a:off x="3357555" y="4572008"/>
            <a:ext cx="1393344" cy="59962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 flipV="1">
            <a:off x="3286117" y="4472447"/>
            <a:ext cx="1393344" cy="59962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 flipV="1">
            <a:off x="3357555" y="4329571"/>
            <a:ext cx="1393344" cy="59962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icture\MH\sirioya\DSCF77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Forebay</a:t>
            </a:r>
            <a:r>
              <a:rPr lang="en-GB" dirty="0" smtClean="0"/>
              <a:t> tank...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icture\Myanmar\New Folder\DSCF97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3306" cy="2732480"/>
          </a:xfrm>
          <a:prstGeom prst="rect">
            <a:avLst/>
          </a:prstGeom>
          <a:noFill/>
        </p:spPr>
      </p:pic>
      <p:pic>
        <p:nvPicPr>
          <p:cNvPr id="5" name="Picture 3" descr="E:\Picture\Myanmar\New Folder\DSCF92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69" y="2857496"/>
            <a:ext cx="4521205" cy="3390904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214942" y="285728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300kW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2000&gt;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ESE owned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3857628"/>
            <a:ext cx="3571868" cy="189070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Mechanical 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 industry runs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 owned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r>
              <a:rPr lang="en-GB" dirty="0" smtClean="0"/>
              <a:t>Control system</a:t>
            </a:r>
            <a:endParaRPr lang="en-GB" dirty="0"/>
          </a:p>
        </p:txBody>
      </p:sp>
      <p:pic>
        <p:nvPicPr>
          <p:cNvPr id="4" name="Picture 4" descr="DSC0784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4286248" cy="3215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E:\Picture\MH\Haggala\DSCF55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071546"/>
            <a:ext cx="2704816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Controller – ballast load</a:t>
            </a:r>
            <a:endParaRPr lang="en-GB" dirty="0"/>
          </a:p>
        </p:txBody>
      </p:sp>
      <p:pic>
        <p:nvPicPr>
          <p:cNvPr id="2051" name="Picture 3" descr="E:\Picture\MH\Haggala\DSCF55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3386214" cy="1907904"/>
          </a:xfrm>
          <a:prstGeom prst="rect">
            <a:avLst/>
          </a:prstGeom>
          <a:noFill/>
        </p:spPr>
      </p:pic>
      <p:pic>
        <p:nvPicPr>
          <p:cNvPr id="7" name="Picture 2" descr="E:\Picture\MH\KOLADOLA\IMG_3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2806693" cy="2105020"/>
          </a:xfrm>
          <a:prstGeom prst="rect">
            <a:avLst/>
          </a:prstGeom>
          <a:noFill/>
        </p:spPr>
      </p:pic>
      <p:pic>
        <p:nvPicPr>
          <p:cNvPr id="8" name="Picture 3" descr="E:\Picture\MH\KOLADOLA\IMG_24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143380"/>
            <a:ext cx="2873369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6" name="Picture 4" descr="E:\Picture\MH\Masimbula\IMG_00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571480"/>
            <a:ext cx="2730501" cy="2047876"/>
          </a:xfrm>
          <a:prstGeom prst="rect">
            <a:avLst/>
          </a:prstGeom>
          <a:noFill/>
        </p:spPr>
      </p:pic>
      <p:pic>
        <p:nvPicPr>
          <p:cNvPr id="9" name="Picture 2" descr="E:\Picture\MH\Ilumbakanda\Picture 0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928670"/>
            <a:ext cx="2516187" cy="1887140"/>
          </a:xfrm>
          <a:prstGeom prst="rect">
            <a:avLst/>
          </a:prstGeom>
          <a:noFill/>
        </p:spPr>
      </p:pic>
      <p:pic>
        <p:nvPicPr>
          <p:cNvPr id="10" name="Picture 3" descr="E:\Picture\MH\KOLADOLA\IMG_30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071810"/>
            <a:ext cx="2070096" cy="1552572"/>
          </a:xfrm>
          <a:prstGeom prst="rect">
            <a:avLst/>
          </a:prstGeom>
          <a:noFill/>
        </p:spPr>
      </p:pic>
      <p:pic>
        <p:nvPicPr>
          <p:cNvPr id="12" name="Picture 4" descr="E:\Picture\MH\KOLADOLA\IMG_24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143248"/>
            <a:ext cx="1801807" cy="1351355"/>
          </a:xfrm>
          <a:prstGeom prst="rect">
            <a:avLst/>
          </a:prstGeom>
          <a:noFill/>
        </p:spPr>
      </p:pic>
      <p:pic>
        <p:nvPicPr>
          <p:cNvPr id="13" name="Picture 5" descr="E:\Picture\MH\Haggala\DSCF55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000504"/>
            <a:ext cx="3732764" cy="2103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 &amp; M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/>
          <a:lstStyle/>
          <a:p>
            <a:r>
              <a:rPr lang="en-GB" dirty="0" smtClean="0"/>
              <a:t>10kW project, 50 HH</a:t>
            </a:r>
          </a:p>
          <a:p>
            <a:pPr>
              <a:buNone/>
            </a:pPr>
            <a:r>
              <a:rPr lang="en-GB" dirty="0" smtClean="0"/>
              <a:t>Monthly income (LKR 300x50)	=15,000($115)</a:t>
            </a:r>
          </a:p>
          <a:p>
            <a:pPr>
              <a:buNone/>
            </a:pPr>
            <a:r>
              <a:rPr lang="en-GB" dirty="0" smtClean="0"/>
              <a:t>Operator salary				= 6,000($46)</a:t>
            </a:r>
          </a:p>
          <a:p>
            <a:pPr>
              <a:buNone/>
            </a:pPr>
            <a:r>
              <a:rPr lang="en-GB" dirty="0" smtClean="0"/>
              <a:t>Monthly saving 				=9,000($70)</a:t>
            </a:r>
          </a:p>
          <a:p>
            <a:pPr>
              <a:buNone/>
            </a:pPr>
            <a:r>
              <a:rPr lang="en-GB" dirty="0" smtClean="0"/>
              <a:t>Annual saving				=108,000($830)</a:t>
            </a:r>
          </a:p>
          <a:p>
            <a:pPr>
              <a:buNone/>
            </a:pPr>
            <a:r>
              <a:rPr lang="en-GB" dirty="0" smtClean="0"/>
              <a:t>				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428736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  <a:p>
            <a:pPr algn="ctr">
              <a:buNone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Picture\Myanmar\New Folder\DSCF9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4800600"/>
          </a:xfrm>
          <a:prstGeom prst="rect">
            <a:avLst/>
          </a:prstGeom>
          <a:noFill/>
        </p:spPr>
      </p:pic>
      <p:pic>
        <p:nvPicPr>
          <p:cNvPr id="5" name="Picture 2" descr="E:\Picture\Myanmar\New Folder\IMG_2904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057400"/>
            <a:ext cx="3585633" cy="480060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929190" y="0"/>
            <a:ext cx="285064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7kW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DRD Funded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57290" y="4967294"/>
            <a:ext cx="3571900" cy="1890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Unknown power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HH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DRD funded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icture\Myanmar\DSCF91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4286248" cy="3214686"/>
          </a:xfrm>
          <a:prstGeom prst="rect">
            <a:avLst/>
          </a:prstGeom>
          <a:noFill/>
        </p:spPr>
      </p:pic>
      <p:pic>
        <p:nvPicPr>
          <p:cNvPr id="1027" name="Picture 3" descr="E:\Picture\Myanmar\DSCF91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071810"/>
            <a:ext cx="3761359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78579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Distribution line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3929066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300VA voltage stabilizer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ajith\Projects\EF\myanmar\Myanmar infor\MyanmarStates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789218" cy="61865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Visited Hydro power projects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6" name="Freeform 5"/>
          <p:cNvSpPr/>
          <p:nvPr/>
        </p:nvSpPr>
        <p:spPr>
          <a:xfrm>
            <a:off x="7394971" y="2404153"/>
            <a:ext cx="711339" cy="599326"/>
          </a:xfrm>
          <a:custGeom>
            <a:avLst/>
            <a:gdLst>
              <a:gd name="connsiteX0" fmla="*/ 53793 w 711339"/>
              <a:gd name="connsiteY0" fmla="*/ 349321 h 599326"/>
              <a:gd name="connsiteX1" fmla="*/ 43519 w 711339"/>
              <a:gd name="connsiteY1" fmla="*/ 277402 h 599326"/>
              <a:gd name="connsiteX2" fmla="*/ 33245 w 711339"/>
              <a:gd name="connsiteY2" fmla="*/ 246580 h 599326"/>
              <a:gd name="connsiteX3" fmla="*/ 53793 w 711339"/>
              <a:gd name="connsiteY3" fmla="*/ 133564 h 599326"/>
              <a:gd name="connsiteX4" fmla="*/ 94890 w 711339"/>
              <a:gd name="connsiteY4" fmla="*/ 82193 h 599326"/>
              <a:gd name="connsiteX5" fmla="*/ 125712 w 711339"/>
              <a:gd name="connsiteY5" fmla="*/ 61645 h 599326"/>
              <a:gd name="connsiteX6" fmla="*/ 146260 w 711339"/>
              <a:gd name="connsiteY6" fmla="*/ 41096 h 599326"/>
              <a:gd name="connsiteX7" fmla="*/ 228454 w 711339"/>
              <a:gd name="connsiteY7" fmla="*/ 20548 h 599326"/>
              <a:gd name="connsiteX8" fmla="*/ 300373 w 711339"/>
              <a:gd name="connsiteY8" fmla="*/ 0 h 599326"/>
              <a:gd name="connsiteX9" fmla="*/ 372292 w 711339"/>
              <a:gd name="connsiteY9" fmla="*/ 20548 h 599326"/>
              <a:gd name="connsiteX10" fmla="*/ 475033 w 711339"/>
              <a:gd name="connsiteY10" fmla="*/ 10274 h 599326"/>
              <a:gd name="connsiteX11" fmla="*/ 567501 w 711339"/>
              <a:gd name="connsiteY11" fmla="*/ 82193 h 599326"/>
              <a:gd name="connsiteX12" fmla="*/ 629146 w 711339"/>
              <a:gd name="connsiteY12" fmla="*/ 113016 h 599326"/>
              <a:gd name="connsiteX13" fmla="*/ 659968 w 711339"/>
              <a:gd name="connsiteY13" fmla="*/ 133564 h 599326"/>
              <a:gd name="connsiteX14" fmla="*/ 690791 w 711339"/>
              <a:gd name="connsiteY14" fmla="*/ 287676 h 599326"/>
              <a:gd name="connsiteX15" fmla="*/ 711339 w 711339"/>
              <a:gd name="connsiteY15" fmla="*/ 349321 h 599326"/>
              <a:gd name="connsiteX16" fmla="*/ 680517 w 711339"/>
              <a:gd name="connsiteY16" fmla="*/ 431514 h 599326"/>
              <a:gd name="connsiteX17" fmla="*/ 639420 w 711339"/>
              <a:gd name="connsiteY17" fmla="*/ 554804 h 599326"/>
              <a:gd name="connsiteX18" fmla="*/ 608598 w 711339"/>
              <a:gd name="connsiteY18" fmla="*/ 565078 h 599326"/>
              <a:gd name="connsiteX19" fmla="*/ 485308 w 711339"/>
              <a:gd name="connsiteY19" fmla="*/ 575353 h 599326"/>
              <a:gd name="connsiteX20" fmla="*/ 423663 w 711339"/>
              <a:gd name="connsiteY20" fmla="*/ 595901 h 599326"/>
              <a:gd name="connsiteX21" fmla="*/ 392840 w 711339"/>
              <a:gd name="connsiteY21" fmla="*/ 585627 h 599326"/>
              <a:gd name="connsiteX22" fmla="*/ 238728 w 711339"/>
              <a:gd name="connsiteY22" fmla="*/ 575353 h 599326"/>
              <a:gd name="connsiteX23" fmla="*/ 125712 w 711339"/>
              <a:gd name="connsiteY23" fmla="*/ 565078 h 599326"/>
              <a:gd name="connsiteX24" fmla="*/ 74341 w 711339"/>
              <a:gd name="connsiteY24" fmla="*/ 513708 h 599326"/>
              <a:gd name="connsiteX25" fmla="*/ 53793 w 711339"/>
              <a:gd name="connsiteY25" fmla="*/ 493159 h 599326"/>
              <a:gd name="connsiteX26" fmla="*/ 33245 w 711339"/>
              <a:gd name="connsiteY26" fmla="*/ 462337 h 599326"/>
              <a:gd name="connsiteX27" fmla="*/ 22971 w 711339"/>
              <a:gd name="connsiteY27" fmla="*/ 431514 h 599326"/>
              <a:gd name="connsiteX28" fmla="*/ 2422 w 711339"/>
              <a:gd name="connsiteY28" fmla="*/ 400692 h 599326"/>
              <a:gd name="connsiteX29" fmla="*/ 33245 w 711339"/>
              <a:gd name="connsiteY29" fmla="*/ 380144 h 599326"/>
              <a:gd name="connsiteX30" fmla="*/ 53793 w 711339"/>
              <a:gd name="connsiteY30" fmla="*/ 349321 h 59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11339" h="599326">
                <a:moveTo>
                  <a:pt x="53793" y="349321"/>
                </a:moveTo>
                <a:cubicBezTo>
                  <a:pt x="55505" y="332197"/>
                  <a:pt x="48268" y="301148"/>
                  <a:pt x="43519" y="277402"/>
                </a:cubicBezTo>
                <a:cubicBezTo>
                  <a:pt x="41395" y="266783"/>
                  <a:pt x="33245" y="257410"/>
                  <a:pt x="33245" y="246580"/>
                </a:cubicBezTo>
                <a:cubicBezTo>
                  <a:pt x="33245" y="225329"/>
                  <a:pt x="39344" y="162462"/>
                  <a:pt x="53793" y="133564"/>
                </a:cubicBezTo>
                <a:cubicBezTo>
                  <a:pt x="62695" y="115760"/>
                  <a:pt x="78960" y="94936"/>
                  <a:pt x="94890" y="82193"/>
                </a:cubicBezTo>
                <a:cubicBezTo>
                  <a:pt x="104532" y="74479"/>
                  <a:pt x="116070" y="69359"/>
                  <a:pt x="125712" y="61645"/>
                </a:cubicBezTo>
                <a:cubicBezTo>
                  <a:pt x="133276" y="55594"/>
                  <a:pt x="137954" y="46080"/>
                  <a:pt x="146260" y="41096"/>
                </a:cubicBezTo>
                <a:cubicBezTo>
                  <a:pt x="162458" y="31377"/>
                  <a:pt x="216757" y="23147"/>
                  <a:pt x="228454" y="20548"/>
                </a:cubicBezTo>
                <a:cubicBezTo>
                  <a:pt x="267154" y="11948"/>
                  <a:pt x="266051" y="11440"/>
                  <a:pt x="300373" y="0"/>
                </a:cubicBezTo>
                <a:cubicBezTo>
                  <a:pt x="314909" y="4845"/>
                  <a:pt x="359390" y="20548"/>
                  <a:pt x="372292" y="20548"/>
                </a:cubicBezTo>
                <a:cubicBezTo>
                  <a:pt x="406710" y="20548"/>
                  <a:pt x="440786" y="13699"/>
                  <a:pt x="475033" y="10274"/>
                </a:cubicBezTo>
                <a:cubicBezTo>
                  <a:pt x="533425" y="29737"/>
                  <a:pt x="498198" y="12890"/>
                  <a:pt x="567501" y="82193"/>
                </a:cubicBezTo>
                <a:cubicBezTo>
                  <a:pt x="596943" y="111635"/>
                  <a:pt x="595723" y="96304"/>
                  <a:pt x="629146" y="113016"/>
                </a:cubicBezTo>
                <a:cubicBezTo>
                  <a:pt x="640190" y="118538"/>
                  <a:pt x="649694" y="126715"/>
                  <a:pt x="659968" y="133564"/>
                </a:cubicBezTo>
                <a:lnTo>
                  <a:pt x="690791" y="287676"/>
                </a:lnTo>
                <a:cubicBezTo>
                  <a:pt x="695039" y="308915"/>
                  <a:pt x="711339" y="349321"/>
                  <a:pt x="711339" y="349321"/>
                </a:cubicBezTo>
                <a:cubicBezTo>
                  <a:pt x="692906" y="386189"/>
                  <a:pt x="686734" y="391102"/>
                  <a:pt x="680517" y="431514"/>
                </a:cubicBezTo>
                <a:cubicBezTo>
                  <a:pt x="669981" y="499996"/>
                  <a:pt x="691542" y="520056"/>
                  <a:pt x="639420" y="554804"/>
                </a:cubicBezTo>
                <a:cubicBezTo>
                  <a:pt x="630409" y="560811"/>
                  <a:pt x="619333" y="563647"/>
                  <a:pt x="608598" y="565078"/>
                </a:cubicBezTo>
                <a:cubicBezTo>
                  <a:pt x="567721" y="570529"/>
                  <a:pt x="526405" y="571928"/>
                  <a:pt x="485308" y="575353"/>
                </a:cubicBezTo>
                <a:lnTo>
                  <a:pt x="423663" y="595901"/>
                </a:lnTo>
                <a:cubicBezTo>
                  <a:pt x="413389" y="599326"/>
                  <a:pt x="403604" y="586823"/>
                  <a:pt x="392840" y="585627"/>
                </a:cubicBezTo>
                <a:cubicBezTo>
                  <a:pt x="341670" y="579942"/>
                  <a:pt x="290061" y="579302"/>
                  <a:pt x="238728" y="575353"/>
                </a:cubicBezTo>
                <a:cubicBezTo>
                  <a:pt x="201012" y="572452"/>
                  <a:pt x="163384" y="568503"/>
                  <a:pt x="125712" y="565078"/>
                </a:cubicBezTo>
                <a:lnTo>
                  <a:pt x="74341" y="513708"/>
                </a:lnTo>
                <a:cubicBezTo>
                  <a:pt x="67491" y="506858"/>
                  <a:pt x="59166" y="501219"/>
                  <a:pt x="53793" y="493159"/>
                </a:cubicBezTo>
                <a:lnTo>
                  <a:pt x="33245" y="462337"/>
                </a:lnTo>
                <a:cubicBezTo>
                  <a:pt x="29820" y="452063"/>
                  <a:pt x="27814" y="441201"/>
                  <a:pt x="22971" y="431514"/>
                </a:cubicBezTo>
                <a:cubicBezTo>
                  <a:pt x="17449" y="420470"/>
                  <a:pt x="0" y="412800"/>
                  <a:pt x="2422" y="400692"/>
                </a:cubicBezTo>
                <a:cubicBezTo>
                  <a:pt x="4844" y="388584"/>
                  <a:pt x="22971" y="386993"/>
                  <a:pt x="33245" y="380144"/>
                </a:cubicBezTo>
                <a:cubicBezTo>
                  <a:pt x="59492" y="340772"/>
                  <a:pt x="52081" y="366445"/>
                  <a:pt x="53793" y="349321"/>
                </a:cubicBezTo>
                <a:close/>
              </a:path>
            </a:pathLst>
          </a:custGeom>
          <a:solidFill>
            <a:schemeClr val="accent2">
              <a:lumMod val="75000"/>
              <a:alpha val="76000"/>
            </a:schemeClr>
          </a:solidFill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000108"/>
            <a:ext cx="4357718" cy="342902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Shan, Chin, Mandalay and </a:t>
            </a:r>
            <a:r>
              <a:rPr lang="en-US" dirty="0" err="1" smtClean="0"/>
              <a:t>Sagaing</a:t>
            </a:r>
            <a:r>
              <a:rPr lang="en-US" dirty="0" smtClean="0"/>
              <a:t> states</a:t>
            </a:r>
          </a:p>
          <a:p>
            <a:r>
              <a:rPr lang="en-US" dirty="0" smtClean="0"/>
              <a:t>22 hydro projects visited</a:t>
            </a:r>
          </a:p>
          <a:p>
            <a:r>
              <a:rPr lang="en-US" dirty="0" smtClean="0"/>
              <a:t>Capacity range 0.1kW to 1,500kW</a:t>
            </a:r>
          </a:p>
          <a:p>
            <a:r>
              <a:rPr lang="en-US" dirty="0" smtClean="0"/>
              <a:t>6 nos. of service providers interviewed</a:t>
            </a:r>
          </a:p>
          <a:p>
            <a:r>
              <a:rPr lang="en-US" dirty="0" smtClean="0"/>
              <a:t>Individual, community based, private ,government owned and government funded projects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6415555" y="1785926"/>
            <a:ext cx="442498" cy="534315"/>
          </a:xfrm>
          <a:custGeom>
            <a:avLst/>
            <a:gdLst>
              <a:gd name="connsiteX0" fmla="*/ 236257 w 442498"/>
              <a:gd name="connsiteY0" fmla="*/ 521570 h 534315"/>
              <a:gd name="connsiteX1" fmla="*/ 110751 w 442498"/>
              <a:gd name="connsiteY1" fmla="*/ 512605 h 534315"/>
              <a:gd name="connsiteX2" fmla="*/ 65927 w 442498"/>
              <a:gd name="connsiteY2" fmla="*/ 467782 h 534315"/>
              <a:gd name="connsiteX3" fmla="*/ 39033 w 442498"/>
              <a:gd name="connsiteY3" fmla="*/ 449853 h 534315"/>
              <a:gd name="connsiteX4" fmla="*/ 3174 w 442498"/>
              <a:gd name="connsiteY4" fmla="*/ 369170 h 534315"/>
              <a:gd name="connsiteX5" fmla="*/ 12139 w 442498"/>
              <a:gd name="connsiteY5" fmla="*/ 297453 h 534315"/>
              <a:gd name="connsiteX6" fmla="*/ 65927 w 442498"/>
              <a:gd name="connsiteY6" fmla="*/ 261594 h 534315"/>
              <a:gd name="connsiteX7" fmla="*/ 74892 w 442498"/>
              <a:gd name="connsiteY7" fmla="*/ 234700 h 534315"/>
              <a:gd name="connsiteX8" fmla="*/ 92821 w 442498"/>
              <a:gd name="connsiteY8" fmla="*/ 216770 h 534315"/>
              <a:gd name="connsiteX9" fmla="*/ 101786 w 442498"/>
              <a:gd name="connsiteY9" fmla="*/ 171947 h 534315"/>
              <a:gd name="connsiteX10" fmla="*/ 110751 w 442498"/>
              <a:gd name="connsiteY10" fmla="*/ 109194 h 534315"/>
              <a:gd name="connsiteX11" fmla="*/ 236257 w 442498"/>
              <a:gd name="connsiteY11" fmla="*/ 82300 h 534315"/>
              <a:gd name="connsiteX12" fmla="*/ 281080 w 442498"/>
              <a:gd name="connsiteY12" fmla="*/ 37476 h 534315"/>
              <a:gd name="connsiteX13" fmla="*/ 290045 w 442498"/>
              <a:gd name="connsiteY13" fmla="*/ 10582 h 534315"/>
              <a:gd name="connsiteX14" fmla="*/ 316939 w 442498"/>
              <a:gd name="connsiteY14" fmla="*/ 1617 h 534315"/>
              <a:gd name="connsiteX15" fmla="*/ 424516 w 442498"/>
              <a:gd name="connsiteY15" fmla="*/ 10582 h 534315"/>
              <a:gd name="connsiteX16" fmla="*/ 433480 w 442498"/>
              <a:gd name="connsiteY16" fmla="*/ 37476 h 534315"/>
              <a:gd name="connsiteX17" fmla="*/ 442445 w 442498"/>
              <a:gd name="connsiteY17" fmla="*/ 225735 h 534315"/>
              <a:gd name="connsiteX18" fmla="*/ 433480 w 442498"/>
              <a:gd name="connsiteY18" fmla="*/ 279523 h 534315"/>
              <a:gd name="connsiteX19" fmla="*/ 406586 w 442498"/>
              <a:gd name="connsiteY19" fmla="*/ 288488 h 534315"/>
              <a:gd name="connsiteX20" fmla="*/ 379692 w 442498"/>
              <a:gd name="connsiteY20" fmla="*/ 342276 h 534315"/>
              <a:gd name="connsiteX21" fmla="*/ 370727 w 442498"/>
              <a:gd name="connsiteY21" fmla="*/ 503641 h 534315"/>
              <a:gd name="connsiteX22" fmla="*/ 307974 w 442498"/>
              <a:gd name="connsiteY22" fmla="*/ 530535 h 534315"/>
              <a:gd name="connsiteX23" fmla="*/ 236257 w 442498"/>
              <a:gd name="connsiteY23" fmla="*/ 521570 h 53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2498" h="534315">
                <a:moveTo>
                  <a:pt x="236257" y="521570"/>
                </a:moveTo>
                <a:cubicBezTo>
                  <a:pt x="203387" y="518582"/>
                  <a:pt x="150746" y="525235"/>
                  <a:pt x="110751" y="512605"/>
                </a:cubicBezTo>
                <a:cubicBezTo>
                  <a:pt x="90602" y="506242"/>
                  <a:pt x="83508" y="479503"/>
                  <a:pt x="65927" y="467782"/>
                </a:cubicBezTo>
                <a:lnTo>
                  <a:pt x="39033" y="449853"/>
                </a:lnTo>
                <a:cubicBezTo>
                  <a:pt x="17697" y="385843"/>
                  <a:pt x="31588" y="411789"/>
                  <a:pt x="3174" y="369170"/>
                </a:cubicBezTo>
                <a:cubicBezTo>
                  <a:pt x="6162" y="345264"/>
                  <a:pt x="0" y="318263"/>
                  <a:pt x="12139" y="297453"/>
                </a:cubicBezTo>
                <a:cubicBezTo>
                  <a:pt x="22997" y="278840"/>
                  <a:pt x="65927" y="261594"/>
                  <a:pt x="65927" y="261594"/>
                </a:cubicBezTo>
                <a:cubicBezTo>
                  <a:pt x="68915" y="252629"/>
                  <a:pt x="70030" y="242803"/>
                  <a:pt x="74892" y="234700"/>
                </a:cubicBezTo>
                <a:cubicBezTo>
                  <a:pt x="79240" y="227452"/>
                  <a:pt x="89492" y="224539"/>
                  <a:pt x="92821" y="216770"/>
                </a:cubicBezTo>
                <a:cubicBezTo>
                  <a:pt x="98823" y="202765"/>
                  <a:pt x="99281" y="186977"/>
                  <a:pt x="101786" y="171947"/>
                </a:cubicBezTo>
                <a:cubicBezTo>
                  <a:pt x="105260" y="151104"/>
                  <a:pt x="97778" y="125873"/>
                  <a:pt x="110751" y="109194"/>
                </a:cubicBezTo>
                <a:cubicBezTo>
                  <a:pt x="124509" y="91505"/>
                  <a:pt x="225950" y="83588"/>
                  <a:pt x="236257" y="82300"/>
                </a:cubicBezTo>
                <a:cubicBezTo>
                  <a:pt x="263151" y="64370"/>
                  <a:pt x="266139" y="67358"/>
                  <a:pt x="281080" y="37476"/>
                </a:cubicBezTo>
                <a:cubicBezTo>
                  <a:pt x="285306" y="29024"/>
                  <a:pt x="283363" y="17264"/>
                  <a:pt x="290045" y="10582"/>
                </a:cubicBezTo>
                <a:cubicBezTo>
                  <a:pt x="296727" y="3900"/>
                  <a:pt x="307974" y="4605"/>
                  <a:pt x="316939" y="1617"/>
                </a:cubicBezTo>
                <a:cubicBezTo>
                  <a:pt x="352798" y="4605"/>
                  <a:pt x="390124" y="0"/>
                  <a:pt x="424516" y="10582"/>
                </a:cubicBezTo>
                <a:cubicBezTo>
                  <a:pt x="433548" y="13361"/>
                  <a:pt x="432695" y="28059"/>
                  <a:pt x="433480" y="37476"/>
                </a:cubicBezTo>
                <a:cubicBezTo>
                  <a:pt x="438697" y="100083"/>
                  <a:pt x="439457" y="162982"/>
                  <a:pt x="442445" y="225735"/>
                </a:cubicBezTo>
                <a:cubicBezTo>
                  <a:pt x="439457" y="243664"/>
                  <a:pt x="442498" y="263741"/>
                  <a:pt x="433480" y="279523"/>
                </a:cubicBezTo>
                <a:cubicBezTo>
                  <a:pt x="428792" y="287728"/>
                  <a:pt x="413965" y="282585"/>
                  <a:pt x="406586" y="288488"/>
                </a:cubicBezTo>
                <a:cubicBezTo>
                  <a:pt x="390788" y="301126"/>
                  <a:pt x="385598" y="324560"/>
                  <a:pt x="379692" y="342276"/>
                </a:cubicBezTo>
                <a:cubicBezTo>
                  <a:pt x="376704" y="396064"/>
                  <a:pt x="381292" y="450816"/>
                  <a:pt x="370727" y="503641"/>
                </a:cubicBezTo>
                <a:cubicBezTo>
                  <a:pt x="367562" y="519465"/>
                  <a:pt x="315426" y="529180"/>
                  <a:pt x="307974" y="530535"/>
                </a:cubicBezTo>
                <a:cubicBezTo>
                  <a:pt x="287185" y="534315"/>
                  <a:pt x="269127" y="524558"/>
                  <a:pt x="236257" y="521570"/>
                </a:cubicBezTo>
                <a:close/>
              </a:path>
            </a:pathLst>
          </a:custGeom>
          <a:solidFill>
            <a:schemeClr val="accent2">
              <a:lumMod val="75000"/>
              <a:alpha val="76000"/>
            </a:schemeClr>
          </a:solidFill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Categories of hydro power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357298"/>
            <a:ext cx="7643866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Domestic HPP (06 nos.)</a:t>
            </a:r>
          </a:p>
          <a:p>
            <a:pPr lvl="1"/>
            <a:r>
              <a:rPr lang="en-US" dirty="0" smtClean="0"/>
              <a:t>1 – 5 HH</a:t>
            </a:r>
          </a:p>
          <a:p>
            <a:pPr lvl="1"/>
            <a:r>
              <a:rPr lang="en-US" dirty="0" smtClean="0"/>
              <a:t>&lt;500W power</a:t>
            </a:r>
          </a:p>
          <a:p>
            <a:r>
              <a:rPr lang="en-US" dirty="0" smtClean="0"/>
              <a:t>Village HPP (12 nos.)</a:t>
            </a:r>
          </a:p>
          <a:p>
            <a:pPr lvl="1"/>
            <a:r>
              <a:rPr lang="en-US" dirty="0" err="1" smtClean="0"/>
              <a:t>Upto</a:t>
            </a:r>
            <a:r>
              <a:rPr lang="en-US" dirty="0" smtClean="0"/>
              <a:t> 100kW</a:t>
            </a:r>
          </a:p>
          <a:p>
            <a:pPr lvl="1"/>
            <a:r>
              <a:rPr lang="en-US" dirty="0" smtClean="0"/>
              <a:t>Few hundreds HH</a:t>
            </a:r>
          </a:p>
          <a:p>
            <a:pPr lvl="1"/>
            <a:r>
              <a:rPr lang="en-US" dirty="0" smtClean="0"/>
              <a:t>Private, community and DRD funded</a:t>
            </a:r>
          </a:p>
          <a:p>
            <a:pPr lvl="1"/>
            <a:r>
              <a:rPr lang="en-US" dirty="0" smtClean="0"/>
              <a:t>Operate by Community or owner</a:t>
            </a:r>
          </a:p>
          <a:p>
            <a:r>
              <a:rPr lang="en-US" dirty="0" smtClean="0"/>
              <a:t>Government (DHPI, ESE) HPP (03 nos.)</a:t>
            </a:r>
          </a:p>
          <a:p>
            <a:pPr lvl="1"/>
            <a:r>
              <a:rPr lang="en-US" dirty="0" err="1" smtClean="0"/>
              <a:t>Upto</a:t>
            </a:r>
            <a:r>
              <a:rPr lang="en-US" dirty="0" smtClean="0"/>
              <a:t> 1,500kW</a:t>
            </a:r>
          </a:p>
          <a:p>
            <a:pPr lvl="1"/>
            <a:r>
              <a:rPr lang="en-US" dirty="0" smtClean="0"/>
              <a:t>National grid tariff structure</a:t>
            </a:r>
          </a:p>
          <a:p>
            <a:pPr lvl="1"/>
            <a:r>
              <a:rPr lang="en-US" dirty="0" smtClean="0"/>
              <a:t>O &amp; M by ESE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http://www.csanyigroup.com/wp-content/uploads/posts/hydropower/gale02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571612"/>
            <a:ext cx="1757362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HPP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28736"/>
            <a:ext cx="7498080" cy="4800600"/>
          </a:xfrm>
        </p:spPr>
        <p:txBody>
          <a:bodyPr/>
          <a:lstStyle/>
          <a:p>
            <a:r>
              <a:rPr lang="en-US" dirty="0" smtClean="0"/>
              <a:t>Available in Shan and </a:t>
            </a:r>
            <a:r>
              <a:rPr lang="en-US" dirty="0" err="1" smtClean="0"/>
              <a:t>Sagaing</a:t>
            </a:r>
            <a:r>
              <a:rPr lang="en-US" dirty="0" smtClean="0"/>
              <a:t> states</a:t>
            </a:r>
          </a:p>
          <a:p>
            <a:r>
              <a:rPr lang="en-US" dirty="0" smtClean="0"/>
              <a:t>Low head turbine technology</a:t>
            </a:r>
          </a:p>
          <a:p>
            <a:r>
              <a:rPr lang="en-US" dirty="0" smtClean="0"/>
              <a:t> Unit cost Ks. 500,000 – 800,000</a:t>
            </a:r>
          </a:p>
          <a:p>
            <a:r>
              <a:rPr lang="en-US" dirty="0" smtClean="0"/>
              <a:t>Fix in Irrigation channels</a:t>
            </a:r>
          </a:p>
          <a:p>
            <a:r>
              <a:rPr lang="en-US" dirty="0" smtClean="0"/>
              <a:t>Output power 100W – 400W</a:t>
            </a:r>
          </a:p>
          <a:p>
            <a:r>
              <a:rPr lang="en-US" dirty="0" err="1" smtClean="0"/>
              <a:t>PowerPal</a:t>
            </a:r>
            <a:r>
              <a:rPr lang="en-US" dirty="0" smtClean="0"/>
              <a:t> (</a:t>
            </a:r>
            <a:r>
              <a:rPr lang="en-GB" dirty="0" smtClean="0">
                <a:hlinkClick r:id="rId3"/>
              </a:rPr>
              <a:t>http://www.powerpal.com) Canadian</a:t>
            </a:r>
            <a:r>
              <a:rPr lang="en-GB" dirty="0" smtClean="0"/>
              <a:t> design (available </a:t>
            </a:r>
            <a:r>
              <a:rPr lang="en-GB" dirty="0" err="1" smtClean="0"/>
              <a:t>upto</a:t>
            </a:r>
            <a:r>
              <a:rPr lang="en-GB" dirty="0" smtClean="0"/>
              <a:t> 75kW)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1418</Words>
  <Application>Microsoft Office PowerPoint</Application>
  <PresentationFormat>On-screen Show (4:3)</PresentationFormat>
  <Paragraphs>281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Solstice</vt:lpstr>
      <vt:lpstr>Off-grid Hydropower Status of Myanmar</vt:lpstr>
      <vt:lpstr>Outline</vt:lpstr>
      <vt:lpstr>PowerPoint Presentation</vt:lpstr>
      <vt:lpstr>PowerPoint Presentation</vt:lpstr>
      <vt:lpstr>PowerPoint Presentation</vt:lpstr>
      <vt:lpstr>PowerPoint Presentation</vt:lpstr>
      <vt:lpstr>Visited Hydro power projects </vt:lpstr>
      <vt:lpstr>Categories of hydro power projects</vt:lpstr>
      <vt:lpstr>Domestic HPP</vt:lpstr>
      <vt:lpstr>PowerPoint Presentation</vt:lpstr>
      <vt:lpstr>Water wheel</vt:lpstr>
      <vt:lpstr>Domestic HPP…</vt:lpstr>
      <vt:lpstr>Domestic HPP…</vt:lpstr>
      <vt:lpstr>Village HPP</vt:lpstr>
      <vt:lpstr>PowerPoint Presentation</vt:lpstr>
      <vt:lpstr>PowerPoint Presentation</vt:lpstr>
      <vt:lpstr>PowerPoint Presentation</vt:lpstr>
      <vt:lpstr>Village HPP... Private owned</vt:lpstr>
      <vt:lpstr>Village HPP... Community based</vt:lpstr>
      <vt:lpstr>Village HPP... DRD developed</vt:lpstr>
      <vt:lpstr>Village HPP general comment- policy</vt:lpstr>
      <vt:lpstr>Village HPP general comment- Social</vt:lpstr>
      <vt:lpstr>Village HPP general comment- Technical</vt:lpstr>
      <vt:lpstr>Village HPP....Technical</vt:lpstr>
      <vt:lpstr>Energy pricing</vt:lpstr>
      <vt:lpstr>Government  Hydro power projects</vt:lpstr>
      <vt:lpstr>Government  Hydro power ....</vt:lpstr>
      <vt:lpstr>PowerPoint Presentation</vt:lpstr>
      <vt:lpstr>Service providers(Domestic and village HPPs)</vt:lpstr>
      <vt:lpstr>LCC analysis</vt:lpstr>
      <vt:lpstr>LCC analysis...</vt:lpstr>
      <vt:lpstr>Comparison with Sri Lanka HP</vt:lpstr>
      <vt:lpstr>Community based concept</vt:lpstr>
      <vt:lpstr>Community based..</vt:lpstr>
      <vt:lpstr>PowerPoint Presentation</vt:lpstr>
      <vt:lpstr>PowerPoint Presentation</vt:lpstr>
      <vt:lpstr>Technology</vt:lpstr>
      <vt:lpstr>Forebay tank</vt:lpstr>
      <vt:lpstr>Forebay tank...</vt:lpstr>
      <vt:lpstr>Control system</vt:lpstr>
      <vt:lpstr>Controller – ballast load</vt:lpstr>
      <vt:lpstr>PowerPoint Presentation</vt:lpstr>
      <vt:lpstr>Project O &amp; M expenses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Off-grid Hydropower Status of Myanmar</dc:title>
  <dc:creator>Alan David Lee</dc:creator>
  <cp:lastModifiedBy>Alan David Lee</cp:lastModifiedBy>
  <cp:revision>2</cp:revision>
  <dcterms:modified xsi:type="dcterms:W3CDTF">2015-01-27T14:14:58Z</dcterms:modified>
</cp:coreProperties>
</file>